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70" r:id="rId4"/>
    <p:sldId id="271" r:id="rId5"/>
    <p:sldId id="273" r:id="rId6"/>
    <p:sldId id="272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81" r:id="rId15"/>
    <p:sldId id="282" r:id="rId16"/>
    <p:sldId id="283" r:id="rId17"/>
    <p:sldId id="284" r:id="rId18"/>
    <p:sldId id="285" r:id="rId19"/>
    <p:sldId id="286" r:id="rId20"/>
    <p:sldId id="287" r:id="rId21"/>
    <p:sldId id="288" r:id="rId22"/>
    <p:sldId id="289" r:id="rId23"/>
    <p:sldId id="290" r:id="rId24"/>
    <p:sldId id="301" r:id="rId25"/>
    <p:sldId id="302" r:id="rId26"/>
    <p:sldId id="291" r:id="rId27"/>
    <p:sldId id="292" r:id="rId28"/>
    <p:sldId id="293" r:id="rId29"/>
    <p:sldId id="294" r:id="rId30"/>
    <p:sldId id="295" r:id="rId31"/>
    <p:sldId id="296" r:id="rId32"/>
    <p:sldId id="297" r:id="rId33"/>
    <p:sldId id="298" r:id="rId34"/>
    <p:sldId id="303" r:id="rId35"/>
    <p:sldId id="304" r:id="rId36"/>
    <p:sldId id="299" r:id="rId37"/>
    <p:sldId id="300" r:id="rId38"/>
    <p:sldId id="305" r:id="rId39"/>
    <p:sldId id="306" r:id="rId40"/>
    <p:sldId id="307" r:id="rId41"/>
    <p:sldId id="265" r:id="rId42"/>
    <p:sldId id="266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D5DB"/>
    <a:srgbClr val="009242"/>
    <a:srgbClr val="CBFEA4"/>
    <a:srgbClr val="0707A7"/>
    <a:srgbClr val="A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4" d="100"/>
          <a:sy n="134" d="100"/>
        </p:scale>
        <p:origin x="1639" y="6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0D65-C64D-44FB-9152-4CC2DE0C9198}" type="datetime1">
              <a:rPr lang="en-US" smtClean="0"/>
              <a:pPr/>
              <a:t>8/27/2020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35EB0-D091-417E-ACD5-D65E1C7D8524}" type="datetime1">
              <a:rPr lang="en-US" smtClean="0"/>
              <a:pPr/>
              <a:t>8/27/2020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09F9-C7D6-4C52-A7E8-5101239A0BA2}" type="datetime1">
              <a:rPr lang="en-US" smtClean="0"/>
              <a:pPr/>
              <a:t>8/27/2020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64A4-35FB-42B6-9183-2C0CE0E36649}" type="datetime1">
              <a:rPr lang="en-US" smtClean="0"/>
              <a:pPr/>
              <a:t>8/27/2020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683B9-6ECA-47FA-93CF-B124A0FAC208}" type="datetime1">
              <a:rPr lang="en-US" smtClean="0"/>
              <a:pPr/>
              <a:t>8/27/2020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FF66B-9476-4BB3-85E9-E01854F07F90}" type="datetime1">
              <a:rPr lang="en-US" smtClean="0"/>
              <a:pPr/>
              <a:t>8/27/2020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23FBD-8F7D-4F85-8085-67BFDB05CB71}" type="datetime1">
              <a:rPr lang="en-US" smtClean="0"/>
              <a:pPr/>
              <a:t>8/27/2020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D789A-1220-4441-8676-44A034051BFD}" type="datetime1">
              <a:rPr lang="en-US" smtClean="0"/>
              <a:pPr/>
              <a:t>8/27/2020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A266-E364-4B5E-98DD-432668182E1E}" type="datetime1">
              <a:rPr lang="en-US" smtClean="0"/>
              <a:pPr/>
              <a:t>8/27/2020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2040-9975-4642-A906-1DF87F8BE202}" type="datetime1">
              <a:rPr lang="en-US" smtClean="0"/>
              <a:pPr/>
              <a:t>8/27/2020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2B4A-BA08-4841-AB08-A0D822ABC34D}" type="datetime1">
              <a:rPr lang="en-US" smtClean="0"/>
              <a:pPr/>
              <a:t>8/27/2020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75D48070-6A81-47D0-9810-1540B9FEFF61}" type="datetime1">
              <a:rPr lang="en-US" smtClean="0"/>
              <a:pPr/>
              <a:t>8/27/2020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810000"/>
            <a:ext cx="7543800" cy="1524000"/>
          </a:xfrm>
        </p:spPr>
        <p:txBody>
          <a:bodyPr anchor="ctr"/>
          <a:lstStyle/>
          <a:p>
            <a:r>
              <a:rPr lang="en-US" sz="7200" dirty="0"/>
              <a:t>Object-Oriented Programming Concepts</a:t>
            </a:r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7543800" y="63246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FEBEB0A-9E3D-4B14-9782-E2AE3DA60D9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582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/>
              <a:t>Classes - Example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24264" y="2209800"/>
            <a:ext cx="3962136" cy="76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264" y="2971800"/>
            <a:ext cx="3962136" cy="76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524264" y="3733800"/>
            <a:ext cx="3962136" cy="82008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846993" y="2359967"/>
            <a:ext cx="1121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Sprite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24000" y="3024332"/>
            <a:ext cx="39667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Trebuchet MS" panose="020B0603020202020204" pitchFamily="34" charset="0"/>
              </a:rPr>
              <a:t>private Texture2D: texture</a:t>
            </a:r>
          </a:p>
          <a:p>
            <a:r>
              <a:rPr lang="en-US" sz="1400" dirty="0">
                <a:latin typeface="Trebuchet MS" panose="020B0603020202020204" pitchFamily="34" charset="0"/>
              </a:rPr>
              <a:t>private Vector2: position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524000" y="3733799"/>
            <a:ext cx="396671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Trebuchet MS" panose="020B0603020202020204" pitchFamily="34" charset="0"/>
              </a:rPr>
              <a:t>public Update (GameTime </a:t>
            </a:r>
            <a:r>
              <a:rPr lang="en-US" sz="1400" dirty="0" err="1">
                <a:latin typeface="Trebuchet MS" panose="020B0603020202020204" pitchFamily="34" charset="0"/>
              </a:rPr>
              <a:t>gameTime</a:t>
            </a:r>
            <a:r>
              <a:rPr lang="en-US" sz="1400" dirty="0">
                <a:latin typeface="Trebuchet MS" panose="020B0603020202020204" pitchFamily="34" charset="0"/>
              </a:rPr>
              <a:t>, 	</a:t>
            </a:r>
            <a:r>
              <a:rPr lang="en-US" sz="1400" dirty="0" err="1">
                <a:latin typeface="Trebuchet MS" panose="020B0603020202020204" pitchFamily="34" charset="0"/>
              </a:rPr>
              <a:t>GraphicsDeviceManager</a:t>
            </a:r>
            <a:r>
              <a:rPr lang="en-US" sz="1400" dirty="0">
                <a:latin typeface="Trebuchet MS" panose="020B0603020202020204" pitchFamily="34" charset="0"/>
              </a:rPr>
              <a:t> graphics)</a:t>
            </a:r>
          </a:p>
          <a:p>
            <a:r>
              <a:rPr lang="en-US" sz="1400" dirty="0">
                <a:latin typeface="Trebuchet MS" panose="020B0603020202020204" pitchFamily="34" charset="0"/>
              </a:rPr>
              <a:t>public Draw (</a:t>
            </a:r>
            <a:r>
              <a:rPr lang="en-US" sz="1400" dirty="0" err="1">
                <a:latin typeface="Trebuchet MS" panose="020B0603020202020204" pitchFamily="34" charset="0"/>
              </a:rPr>
              <a:t>SpriteBatch</a:t>
            </a:r>
            <a:r>
              <a:rPr lang="en-US" sz="1400" dirty="0">
                <a:latin typeface="Trebuchet MS" panose="020B0603020202020204" pitchFamily="34" charset="0"/>
              </a:rPr>
              <a:t> </a:t>
            </a:r>
            <a:r>
              <a:rPr lang="en-US" sz="1400" dirty="0" err="1">
                <a:latin typeface="Trebuchet MS" panose="020B0603020202020204" pitchFamily="34" charset="0"/>
              </a:rPr>
              <a:t>spriteBatch</a:t>
            </a:r>
            <a:r>
              <a:rPr lang="en-US" sz="1400" dirty="0">
                <a:latin typeface="Trebuchet MS" panose="020B0603020202020204" pitchFamily="34" charset="0"/>
              </a:rPr>
              <a:t>)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1676400" y="1219199"/>
            <a:ext cx="1143000" cy="637903"/>
          </a:xfrm>
          <a:prstGeom prst="wedgeRoundRectCallout">
            <a:avLst>
              <a:gd name="adj1" fmla="val 87738"/>
              <a:gd name="adj2" fmla="val 139970"/>
              <a:gd name="adj3" fmla="val 16667"/>
            </a:avLst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Class</a:t>
            </a:r>
          </a:p>
        </p:txBody>
      </p:sp>
      <p:sp>
        <p:nvSpPr>
          <p:cNvPr id="15" name="Rounded Rectangular Callout 14"/>
          <p:cNvSpPr/>
          <p:nvPr/>
        </p:nvSpPr>
        <p:spPr>
          <a:xfrm>
            <a:off x="6172200" y="2009502"/>
            <a:ext cx="1905000" cy="637903"/>
          </a:xfrm>
          <a:prstGeom prst="wedgeRoundRectCallout">
            <a:avLst>
              <a:gd name="adj1" fmla="val -103119"/>
              <a:gd name="adj2" fmla="val 166591"/>
              <a:gd name="adj3" fmla="val 16667"/>
            </a:avLst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Attributes</a:t>
            </a:r>
          </a:p>
        </p:txBody>
      </p:sp>
      <p:sp>
        <p:nvSpPr>
          <p:cNvPr id="16" name="Rounded Rectangular Callout 15"/>
          <p:cNvSpPr/>
          <p:nvPr/>
        </p:nvSpPr>
        <p:spPr>
          <a:xfrm>
            <a:off x="6322423" y="4234934"/>
            <a:ext cx="1905000" cy="637903"/>
          </a:xfrm>
          <a:prstGeom prst="wedgeRoundRectCallout">
            <a:avLst>
              <a:gd name="adj1" fmla="val -111348"/>
              <a:gd name="adj2" fmla="val -70952"/>
              <a:gd name="adj3" fmla="val 16667"/>
            </a:avLst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Operations</a:t>
            </a:r>
          </a:p>
        </p:txBody>
      </p:sp>
    </p:spTree>
    <p:extLst>
      <p:ext uri="{BB962C8B-B14F-4D97-AF65-F5344CB8AC3E}">
        <p14:creationId xmlns:p14="http://schemas.microsoft.com/office/powerpoint/2010/main" val="8647608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/>
              <a:t>Classes and Objects - Example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38200" y="2286000"/>
            <a:ext cx="3501151" cy="76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38200" y="3048000"/>
            <a:ext cx="3501151" cy="76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38200" y="3809999"/>
            <a:ext cx="3501151" cy="89689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838200" y="2436167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Sprite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38200" y="3100532"/>
            <a:ext cx="350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Trebuchet MS" panose="020B0603020202020204" pitchFamily="34" charset="0"/>
              </a:rPr>
              <a:t>private Texture2D: texture</a:t>
            </a:r>
          </a:p>
          <a:p>
            <a:r>
              <a:rPr lang="en-US" sz="1400" dirty="0">
                <a:latin typeface="Trebuchet MS" panose="020B0603020202020204" pitchFamily="34" charset="0"/>
              </a:rPr>
              <a:t>private Vector2: position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38200" y="3849469"/>
            <a:ext cx="3505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Trebuchet MS" panose="020B0603020202020204" pitchFamily="34" charset="0"/>
              </a:rPr>
              <a:t>public Update (GameTime </a:t>
            </a:r>
            <a:r>
              <a:rPr lang="en-US" sz="1400" dirty="0" err="1">
                <a:latin typeface="Trebuchet MS" panose="020B0603020202020204" pitchFamily="34" charset="0"/>
              </a:rPr>
              <a:t>gameTime</a:t>
            </a:r>
            <a:r>
              <a:rPr lang="en-US" sz="1400" dirty="0">
                <a:latin typeface="Trebuchet MS" panose="020B0603020202020204" pitchFamily="34" charset="0"/>
              </a:rPr>
              <a:t>, </a:t>
            </a:r>
            <a:r>
              <a:rPr lang="en-US" sz="1400" dirty="0" err="1">
                <a:latin typeface="Trebuchet MS" panose="020B0603020202020204" pitchFamily="34" charset="0"/>
              </a:rPr>
              <a:t>GraphicsDeviceManager</a:t>
            </a:r>
            <a:r>
              <a:rPr lang="en-US" sz="1400" dirty="0">
                <a:latin typeface="Trebuchet MS" panose="020B0603020202020204" pitchFamily="34" charset="0"/>
              </a:rPr>
              <a:t> graphics)</a:t>
            </a:r>
          </a:p>
          <a:p>
            <a:r>
              <a:rPr lang="en-US" sz="1400" dirty="0">
                <a:latin typeface="Trebuchet MS" panose="020B0603020202020204" pitchFamily="34" charset="0"/>
              </a:rPr>
              <a:t>public Draw (</a:t>
            </a:r>
            <a:r>
              <a:rPr lang="en-US" sz="1400" dirty="0" err="1">
                <a:latin typeface="Trebuchet MS" panose="020B0603020202020204" pitchFamily="34" charset="0"/>
              </a:rPr>
              <a:t>SpriteBatch</a:t>
            </a:r>
            <a:r>
              <a:rPr lang="en-US" sz="1400" dirty="0">
                <a:latin typeface="Trebuchet MS" panose="020B0603020202020204" pitchFamily="34" charset="0"/>
              </a:rPr>
              <a:t> </a:t>
            </a:r>
            <a:r>
              <a:rPr lang="en-US" sz="1400" dirty="0" err="1">
                <a:latin typeface="Trebuchet MS" panose="020B0603020202020204" pitchFamily="34" charset="0"/>
              </a:rPr>
              <a:t>spriteBatch</a:t>
            </a:r>
            <a:r>
              <a:rPr lang="en-US" sz="1400" dirty="0">
                <a:latin typeface="Trebuchet MS" panose="020B0603020202020204" pitchFamily="34" charset="0"/>
              </a:rPr>
              <a:t>)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762000" y="1295399"/>
            <a:ext cx="1143000" cy="637903"/>
          </a:xfrm>
          <a:prstGeom prst="wedgeRoundRectCallout">
            <a:avLst>
              <a:gd name="adj1" fmla="val 87738"/>
              <a:gd name="adj2" fmla="val 139970"/>
              <a:gd name="adj3" fmla="val 16667"/>
            </a:avLst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Class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800600" y="1371600"/>
            <a:ext cx="3501151" cy="76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4800600" y="2133599"/>
            <a:ext cx="3501151" cy="8382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4800600" y="1521767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MarioSprite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800600" y="2116182"/>
            <a:ext cx="3505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Trebuchet MS" panose="020B0603020202020204" pitchFamily="34" charset="0"/>
              </a:rPr>
              <a:t>private Texture2D: texture = …&lt;Texture2D&gt;(“</a:t>
            </a:r>
            <a:r>
              <a:rPr lang="en-US" sz="1400" dirty="0" err="1">
                <a:latin typeface="Trebuchet MS" panose="020B0603020202020204" pitchFamily="34" charset="0"/>
              </a:rPr>
              <a:t>mario</a:t>
            </a:r>
            <a:r>
              <a:rPr lang="en-US" sz="1400" dirty="0">
                <a:latin typeface="Trebuchet MS" panose="020B0603020202020204" pitchFamily="34" charset="0"/>
              </a:rPr>
              <a:t>")</a:t>
            </a:r>
          </a:p>
          <a:p>
            <a:r>
              <a:rPr lang="en-US" sz="1400" dirty="0">
                <a:latin typeface="Trebuchet MS" panose="020B0603020202020204" pitchFamily="34" charset="0"/>
              </a:rPr>
              <a:t>private Vector2: position = (200, 100)</a:t>
            </a:r>
          </a:p>
        </p:txBody>
      </p:sp>
      <p:sp>
        <p:nvSpPr>
          <p:cNvPr id="38" name="Rounded Rectangular Callout 37"/>
          <p:cNvSpPr/>
          <p:nvPr/>
        </p:nvSpPr>
        <p:spPr>
          <a:xfrm>
            <a:off x="3048000" y="1289955"/>
            <a:ext cx="1314994" cy="637903"/>
          </a:xfrm>
          <a:prstGeom prst="wedgeRoundRectCallout">
            <a:avLst>
              <a:gd name="adj1" fmla="val 119159"/>
              <a:gd name="adj2" fmla="val 21199"/>
              <a:gd name="adj3" fmla="val 16667"/>
            </a:avLst>
          </a:prstGeom>
          <a:solidFill>
            <a:schemeClr val="bg1">
              <a:lumMod val="75000"/>
              <a:alpha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</a:t>
            </a:r>
          </a:p>
        </p:txBody>
      </p:sp>
      <p:sp>
        <p:nvSpPr>
          <p:cNvPr id="39" name="Rectangle 38"/>
          <p:cNvSpPr/>
          <p:nvPr/>
        </p:nvSpPr>
        <p:spPr>
          <a:xfrm>
            <a:off x="4800600" y="4576525"/>
            <a:ext cx="3501151" cy="76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4800600" y="5338525"/>
            <a:ext cx="3501151" cy="78577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4800600" y="4726692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MushroomSprite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807131" y="5321107"/>
            <a:ext cx="3505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Trebuchet MS" panose="020B0603020202020204" pitchFamily="34" charset="0"/>
              </a:rPr>
              <a:t>private Texture2D: texture = …&lt;Texture2D&gt;(“mushroom")</a:t>
            </a:r>
          </a:p>
          <a:p>
            <a:r>
              <a:rPr lang="en-US" sz="1400" dirty="0">
                <a:latin typeface="Trebuchet MS" panose="020B0603020202020204" pitchFamily="34" charset="0"/>
              </a:rPr>
              <a:t>private Vector2: position = (300, 300)</a:t>
            </a:r>
          </a:p>
        </p:txBody>
      </p:sp>
      <p:sp>
        <p:nvSpPr>
          <p:cNvPr id="43" name="Rounded Rectangular Callout 42"/>
          <p:cNvSpPr/>
          <p:nvPr/>
        </p:nvSpPr>
        <p:spPr>
          <a:xfrm>
            <a:off x="5486400" y="3429000"/>
            <a:ext cx="1314994" cy="637903"/>
          </a:xfrm>
          <a:prstGeom prst="wedgeRoundRectCallout">
            <a:avLst>
              <a:gd name="adj1" fmla="val 23312"/>
              <a:gd name="adj2" fmla="val 150338"/>
              <a:gd name="adj3" fmla="val 16667"/>
            </a:avLst>
          </a:prstGeom>
          <a:solidFill>
            <a:schemeClr val="bg1">
              <a:lumMod val="75000"/>
              <a:alpha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</a:t>
            </a:r>
          </a:p>
        </p:txBody>
      </p:sp>
    </p:spTree>
    <p:extLst>
      <p:ext uri="{BB962C8B-B14F-4D97-AF65-F5344CB8AC3E}">
        <p14:creationId xmlns:p14="http://schemas.microsoft.com/office/powerpoint/2010/main" val="6784911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/>
              <a:t>Messages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What is a message in OOP?</a:t>
            </a:r>
          </a:p>
          <a:p>
            <a:pPr lvl="1">
              <a:lnSpc>
                <a:spcPct val="150000"/>
              </a:lnSpc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 request for an object to perform one of its operations (methods)</a:t>
            </a: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All communication between objects is done via messages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56752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/>
              <a:t>Interfaces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Messages define the interface to the object</a:t>
            </a:r>
          </a:p>
          <a:p>
            <a:pPr lvl="1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Everything an object can do is represented by its message interface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The interfaces provide abstractions</a:t>
            </a:r>
          </a:p>
          <a:p>
            <a:pPr lvl="1">
              <a:lnSpc>
                <a:spcPct val="110000"/>
              </a:lnSpc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You shouldn’t have to know anything about what is in the implementation in order to use it (black box)</a:t>
            </a: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An interface is a set of operations (methods) that given object can perform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3352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Principles of OOP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73342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/>
              <a:t>The Principles of OOP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en-US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Inheritance</a:t>
            </a:r>
          </a:p>
          <a:p>
            <a:pPr lvl="1">
              <a:lnSpc>
                <a:spcPct val="150000"/>
              </a:lnSpc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Inherit members from a parent (base) class</a:t>
            </a:r>
          </a:p>
          <a:p>
            <a:pPr>
              <a:lnSpc>
                <a:spcPct val="150000"/>
              </a:lnSpc>
            </a:pPr>
            <a:r>
              <a:rPr lang="en-US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Abstraction</a:t>
            </a:r>
          </a:p>
          <a:p>
            <a:pPr lvl="1">
              <a:lnSpc>
                <a:spcPct val="150000"/>
              </a:lnSpc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Define and execute abstract actions</a:t>
            </a:r>
          </a:p>
          <a:p>
            <a:pPr>
              <a:lnSpc>
                <a:spcPct val="150000"/>
              </a:lnSpc>
            </a:pPr>
            <a:r>
              <a:rPr lang="en-US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Encapsulation</a:t>
            </a:r>
          </a:p>
          <a:p>
            <a:pPr lvl="1">
              <a:lnSpc>
                <a:spcPct val="150000"/>
              </a:lnSpc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Hide the internals of a class</a:t>
            </a:r>
          </a:p>
          <a:p>
            <a:pPr>
              <a:lnSpc>
                <a:spcPct val="150000"/>
              </a:lnSpc>
            </a:pPr>
            <a:r>
              <a:rPr lang="en-US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Polymorphism</a:t>
            </a:r>
          </a:p>
          <a:p>
            <a:pPr lvl="1">
              <a:lnSpc>
                <a:spcPct val="150000"/>
              </a:lnSpc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Access a class through its parent (base) interface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3456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/>
              <a:t>Inheritance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Inheritance allows </a:t>
            </a:r>
            <a:r>
              <a:rPr lang="en-US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classes to </a:t>
            </a:r>
            <a:r>
              <a:rPr lang="en-US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inherit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the characteristics of existing </a:t>
            </a:r>
            <a:r>
              <a:rPr lang="en-US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parent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class</a:t>
            </a:r>
          </a:p>
          <a:p>
            <a:pPr lvl="1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Attributes (fields and properties)</a:t>
            </a:r>
          </a:p>
          <a:p>
            <a:pPr lvl="1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Operations (methods)</a:t>
            </a: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 child class can </a:t>
            </a:r>
            <a:r>
              <a:rPr lang="en-US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extend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the parent class</a:t>
            </a:r>
          </a:p>
          <a:p>
            <a:pPr lvl="1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Add new fields and methods</a:t>
            </a:r>
          </a:p>
          <a:p>
            <a:pPr lvl="1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Redefine methods (modify existing behaviors)</a:t>
            </a: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 class can </a:t>
            </a:r>
            <a:r>
              <a:rPr lang="en-US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an interface, providing implementation for all the specified methods</a:t>
            </a: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Inheritance implements the </a:t>
            </a:r>
            <a:r>
              <a:rPr lang="en-US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“is a”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relationship between objects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678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/>
              <a:t>Inheritance Terminology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676400" y="2819400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Derived class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76400" y="3745468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Class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64340" y="2819400"/>
            <a:ext cx="1112460" cy="369332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inherits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3764340" y="3188732"/>
            <a:ext cx="111246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764340" y="2819400"/>
            <a:ext cx="111246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745540" y="2819400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Base class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581400" y="3759926"/>
            <a:ext cx="1447800" cy="369332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implements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3765855" y="4129258"/>
            <a:ext cx="111246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765855" y="3759926"/>
            <a:ext cx="111246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747055" y="3759926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interface</a:t>
            </a:r>
          </a:p>
        </p:txBody>
      </p:sp>
    </p:spTree>
    <p:extLst>
      <p:ext uri="{BB962C8B-B14F-4D97-AF65-F5344CB8AC3E}">
        <p14:creationId xmlns:p14="http://schemas.microsoft.com/office/powerpoint/2010/main" val="2667723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/>
              <a:t>Inheritance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3054531" y="1570319"/>
            <a:ext cx="2803097" cy="4131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054531" y="1983433"/>
            <a:ext cx="2803097" cy="8135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3054531" y="1515293"/>
            <a:ext cx="28063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Sprite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061062" y="1966015"/>
            <a:ext cx="280633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Trebuchet MS" panose="020B0603020202020204" pitchFamily="34" charset="0"/>
              </a:rPr>
              <a:t>protected Texture2D: texture</a:t>
            </a:r>
          </a:p>
          <a:p>
            <a:r>
              <a:rPr lang="en-US" sz="1400" dirty="0">
                <a:latin typeface="Trebuchet MS" panose="020B0603020202020204" pitchFamily="34" charset="0"/>
              </a:rPr>
              <a:t>protected Vector2: position</a:t>
            </a:r>
          </a:p>
          <a:p>
            <a:r>
              <a:rPr lang="en-US" sz="1400" dirty="0">
                <a:latin typeface="Trebuchet MS" panose="020B0603020202020204" pitchFamily="34" charset="0"/>
              </a:rPr>
              <a:t>abstract Vector2 direction ()</a:t>
            </a:r>
          </a:p>
          <a:p>
            <a:endParaRPr lang="en-US" sz="1600" dirty="0">
              <a:latin typeface="Trebuchet MS" panose="020B0603020202020204" pitchFamily="34" charset="0"/>
            </a:endParaRPr>
          </a:p>
        </p:txBody>
      </p:sp>
      <p:sp>
        <p:nvSpPr>
          <p:cNvPr id="38" name="Rounded Rectangular Callout 37"/>
          <p:cNvSpPr/>
          <p:nvPr/>
        </p:nvSpPr>
        <p:spPr>
          <a:xfrm>
            <a:off x="6400800" y="744092"/>
            <a:ext cx="1314994" cy="826227"/>
          </a:xfrm>
          <a:prstGeom prst="wedgeRoundRectCallout">
            <a:avLst>
              <a:gd name="adj1" fmla="val -135146"/>
              <a:gd name="adj2" fmla="val 55982"/>
              <a:gd name="adj3" fmla="val 16667"/>
            </a:avLst>
          </a:prstGeom>
          <a:solidFill>
            <a:schemeClr val="bg1">
              <a:lumMod val="75000"/>
              <a:alpha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 class</a:t>
            </a:r>
          </a:p>
        </p:txBody>
      </p:sp>
      <p:sp>
        <p:nvSpPr>
          <p:cNvPr id="43" name="Rounded Rectangular Callout 42"/>
          <p:cNvSpPr/>
          <p:nvPr/>
        </p:nvSpPr>
        <p:spPr>
          <a:xfrm>
            <a:off x="304800" y="2819400"/>
            <a:ext cx="1460863" cy="637903"/>
          </a:xfrm>
          <a:prstGeom prst="wedgeRoundRectCallout">
            <a:avLst>
              <a:gd name="adj1" fmla="val 62825"/>
              <a:gd name="adj2" fmla="val 123588"/>
              <a:gd name="adj3" fmla="val 16667"/>
            </a:avLst>
          </a:prstGeom>
          <a:solidFill>
            <a:schemeClr val="bg1">
              <a:lumMod val="75000"/>
              <a:alpha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Derived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054531" y="2795507"/>
            <a:ext cx="2803097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Straight Arrow Connector 2"/>
          <p:cNvCxnSpPr>
            <a:stCxn id="37" idx="0"/>
          </p:cNvCxnSpPr>
          <p:nvPr/>
        </p:nvCxnSpPr>
        <p:spPr>
          <a:xfrm flipV="1">
            <a:off x="2282736" y="3128063"/>
            <a:ext cx="1146265" cy="572533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914401" y="3755622"/>
            <a:ext cx="3202085" cy="4131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914401" y="4168735"/>
            <a:ext cx="3202085" cy="149836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914401" y="3700596"/>
            <a:ext cx="27366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UserControlledSprite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892631" y="4173636"/>
            <a:ext cx="3203666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Trebuchet MS" panose="020B0603020202020204" pitchFamily="34" charset="0"/>
              </a:rPr>
              <a:t>texture = …&lt;Texture2D&gt;(“</a:t>
            </a:r>
            <a:r>
              <a:rPr lang="en-US" sz="1400" dirty="0" err="1">
                <a:latin typeface="Trebuchet MS" panose="020B0603020202020204" pitchFamily="34" charset="0"/>
              </a:rPr>
              <a:t>mario</a:t>
            </a:r>
            <a:r>
              <a:rPr lang="en-US" sz="1400" dirty="0">
                <a:latin typeface="Trebuchet MS" panose="020B0603020202020204" pitchFamily="34" charset="0"/>
              </a:rPr>
              <a:t>")</a:t>
            </a:r>
          </a:p>
          <a:p>
            <a:r>
              <a:rPr lang="en-US" sz="1400" dirty="0">
                <a:latin typeface="Trebuchet MS" panose="020B0603020202020204" pitchFamily="34" charset="0"/>
              </a:rPr>
              <a:t>position = (200, 100)</a:t>
            </a:r>
          </a:p>
          <a:p>
            <a:r>
              <a:rPr lang="en-US" sz="1400" dirty="0">
                <a:latin typeface="Trebuchet MS" panose="020B0603020202020204" pitchFamily="34" charset="0"/>
              </a:rPr>
              <a:t>public </a:t>
            </a:r>
            <a:r>
              <a:rPr lang="en-US" sz="1400" b="1" dirty="0">
                <a:solidFill>
                  <a:schemeClr val="accent1"/>
                </a:solidFill>
                <a:latin typeface="Trebuchet MS" panose="020B0603020202020204" pitchFamily="34" charset="0"/>
              </a:rPr>
              <a:t>override</a:t>
            </a:r>
            <a:r>
              <a:rPr lang="en-US" sz="1400" dirty="0">
                <a:solidFill>
                  <a:schemeClr val="accent1"/>
                </a:solidFill>
                <a:latin typeface="Trebuchet MS" panose="020B0603020202020204" pitchFamily="34" charset="0"/>
              </a:rPr>
              <a:t> </a:t>
            </a:r>
            <a:r>
              <a:rPr lang="en-US" sz="1400" dirty="0">
                <a:latin typeface="Trebuchet MS" panose="020B0603020202020204" pitchFamily="34" charset="0"/>
              </a:rPr>
              <a:t>Vector2 direction ()</a:t>
            </a:r>
          </a:p>
          <a:p>
            <a:r>
              <a:rPr lang="en-US" sz="1400" dirty="0">
                <a:latin typeface="Trebuchet MS" panose="020B0603020202020204" pitchFamily="34" charset="0"/>
              </a:rPr>
              <a:t>{ …</a:t>
            </a:r>
          </a:p>
          <a:p>
            <a:r>
              <a:rPr lang="en-US" sz="1400" dirty="0">
                <a:latin typeface="Trebuchet MS" panose="020B0603020202020204" pitchFamily="34" charset="0"/>
              </a:rPr>
              <a:t>}</a:t>
            </a:r>
          </a:p>
          <a:p>
            <a:endParaRPr lang="en-US" sz="1600" dirty="0">
              <a:latin typeface="Trebuchet MS" panose="020B0603020202020204" pitchFamily="34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914401" y="5667103"/>
            <a:ext cx="3202085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ounded Rectangular Callout 45"/>
          <p:cNvSpPr/>
          <p:nvPr/>
        </p:nvSpPr>
        <p:spPr>
          <a:xfrm>
            <a:off x="7391400" y="2667055"/>
            <a:ext cx="1460863" cy="637903"/>
          </a:xfrm>
          <a:prstGeom prst="wedgeRoundRectCallout">
            <a:avLst>
              <a:gd name="adj1" fmla="val -72197"/>
              <a:gd name="adj2" fmla="val 135875"/>
              <a:gd name="adj3" fmla="val 16667"/>
            </a:avLst>
          </a:prstGeom>
          <a:solidFill>
            <a:schemeClr val="bg1">
              <a:lumMod val="75000"/>
              <a:alpha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Derived</a:t>
            </a:r>
          </a:p>
        </p:txBody>
      </p:sp>
      <p:cxnSp>
        <p:nvCxnSpPr>
          <p:cNvPr id="47" name="Straight Arrow Connector 46"/>
          <p:cNvCxnSpPr>
            <a:stCxn id="50" idx="0"/>
          </p:cNvCxnSpPr>
          <p:nvPr/>
        </p:nvCxnSpPr>
        <p:spPr>
          <a:xfrm flipH="1" flipV="1">
            <a:off x="4953001" y="3122078"/>
            <a:ext cx="1368335" cy="572533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4953001" y="3749637"/>
            <a:ext cx="3200399" cy="4131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4953001" y="4162750"/>
            <a:ext cx="3200399" cy="150435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4953001" y="3694611"/>
            <a:ext cx="27366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AutomatedSprite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959530" y="4168735"/>
            <a:ext cx="319387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Trebuchet MS" panose="020B0603020202020204" pitchFamily="34" charset="0"/>
              </a:rPr>
              <a:t>texture =…&lt;Texture2D&gt;(“mushroom")</a:t>
            </a:r>
          </a:p>
          <a:p>
            <a:r>
              <a:rPr lang="en-US" sz="1400" dirty="0">
                <a:latin typeface="Trebuchet MS" panose="020B0603020202020204" pitchFamily="34" charset="0"/>
              </a:rPr>
              <a:t>position = (300, 300)</a:t>
            </a:r>
          </a:p>
          <a:p>
            <a:r>
              <a:rPr lang="en-US" sz="1400" dirty="0">
                <a:latin typeface="Trebuchet MS" panose="020B0603020202020204" pitchFamily="34" charset="0"/>
              </a:rPr>
              <a:t>public </a:t>
            </a:r>
            <a:r>
              <a:rPr lang="en-US" sz="1400" b="1" dirty="0">
                <a:solidFill>
                  <a:schemeClr val="accent1"/>
                </a:solidFill>
                <a:latin typeface="Trebuchet MS" panose="020B0603020202020204" pitchFamily="34" charset="0"/>
              </a:rPr>
              <a:t>override</a:t>
            </a:r>
            <a:r>
              <a:rPr lang="en-US" sz="1400" dirty="0">
                <a:solidFill>
                  <a:schemeClr val="accent1"/>
                </a:solidFill>
                <a:latin typeface="Trebuchet MS" panose="020B0603020202020204" pitchFamily="34" charset="0"/>
              </a:rPr>
              <a:t> </a:t>
            </a:r>
            <a:r>
              <a:rPr lang="en-US" sz="1400" dirty="0">
                <a:latin typeface="Trebuchet MS" panose="020B0603020202020204" pitchFamily="34" charset="0"/>
              </a:rPr>
              <a:t>Vector2 direction ()</a:t>
            </a:r>
          </a:p>
          <a:p>
            <a:r>
              <a:rPr lang="en-US" sz="1400" dirty="0">
                <a:latin typeface="Trebuchet MS" panose="020B0603020202020204" pitchFamily="34" charset="0"/>
              </a:rPr>
              <a:t>{ …</a:t>
            </a:r>
          </a:p>
          <a:p>
            <a:r>
              <a:rPr lang="en-US" sz="1400" dirty="0">
                <a:latin typeface="Trebuchet MS" panose="020B0603020202020204" pitchFamily="34" charset="0"/>
              </a:rPr>
              <a:t>}</a:t>
            </a:r>
          </a:p>
          <a:p>
            <a:endParaRPr lang="en-US" sz="1600" dirty="0">
              <a:latin typeface="Trebuchet MS" panose="020B0603020202020204" pitchFamily="34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4953002" y="5667103"/>
            <a:ext cx="3200398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8844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/>
              <a:t>Inheritance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In C#, a derived class can extend only one base class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In C#, a class can implement multiple interfaces</a:t>
            </a:r>
          </a:p>
          <a:p>
            <a:pPr lvl="1">
              <a:lnSpc>
                <a:spcPct val="150000"/>
              </a:lnSpc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This is C#’s form of</a:t>
            </a:r>
            <a:r>
              <a:rPr lang="en-US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multiple inheritance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863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/>
              <a:t>Contents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/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What is OOP?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Classes and Objects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Principles of OOP</a:t>
            </a:r>
          </a:p>
          <a:p>
            <a:pPr marL="77724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Inheritance</a:t>
            </a:r>
          </a:p>
          <a:p>
            <a:pPr marL="77724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Abstraction</a:t>
            </a:r>
          </a:p>
          <a:p>
            <a:pPr marL="77724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Encapsulation</a:t>
            </a:r>
          </a:p>
          <a:p>
            <a:pPr marL="77724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Polymorphism</a:t>
            </a:r>
          </a:p>
          <a:p>
            <a:pPr marL="77724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Cohesion and Coupling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3069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/>
              <a:t>Interfaces and Abstract Classes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lnSpc>
                <a:spcPct val="110000"/>
              </a:lnSpc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An abstract class can have code for some of its methods</a:t>
            </a:r>
          </a:p>
          <a:p>
            <a:pPr lvl="1"/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methods are declared abstract and left with no code</a:t>
            </a:r>
          </a:p>
          <a:p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interface only lists methods but does not have any code</a:t>
            </a:r>
          </a:p>
          <a:p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concrete class may extend an abstract class and/or implement one or several interfaces, supplying the code for all the methods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3417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/>
              <a:t>Inheritance Benefits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Inheritance plays a dual role:</a:t>
            </a:r>
          </a:p>
          <a:p>
            <a:pPr lvl="1"/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derived class reuses the code from the base class</a:t>
            </a:r>
          </a:p>
          <a:p>
            <a:pPr lvl="1"/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derived class inherits the data type of the base class (or interface) as its own secondary type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4549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/>
              <a:t>Class Hierarchies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1066800"/>
          </a:xfrm>
        </p:spPr>
        <p:txBody>
          <a:bodyPr anchor="t"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Inheritance leads to a hierarchy of classes and/or interfaces in an application:</a:t>
            </a:r>
            <a:endParaRPr lang="en-US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733800" y="2895600"/>
            <a:ext cx="825867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Game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90800" y="3745468"/>
            <a:ext cx="1095172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Solitaire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153228" y="3733800"/>
            <a:ext cx="2185214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Multi-player Game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848428" y="4583668"/>
            <a:ext cx="1556836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Board Game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05428" y="5498068"/>
            <a:ext cx="1697901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Backgammon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922099" y="5486400"/>
            <a:ext cx="1274708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Monopoly</a:t>
            </a:r>
          </a:p>
        </p:txBody>
      </p:sp>
      <p:cxnSp>
        <p:nvCxnSpPr>
          <p:cNvPr id="12" name="Straight Arrow Connector 11"/>
          <p:cNvCxnSpPr>
            <a:stCxn id="7" idx="0"/>
            <a:endCxn id="3" idx="2"/>
          </p:cNvCxnSpPr>
          <p:nvPr/>
        </p:nvCxnSpPr>
        <p:spPr>
          <a:xfrm flipV="1">
            <a:off x="3138386" y="3264932"/>
            <a:ext cx="1008348" cy="480536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8" idx="0"/>
            <a:endCxn id="3" idx="2"/>
          </p:cNvCxnSpPr>
          <p:nvPr/>
        </p:nvCxnSpPr>
        <p:spPr>
          <a:xfrm flipH="1" flipV="1">
            <a:off x="4146734" y="3264932"/>
            <a:ext cx="2099101" cy="468868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9" idx="0"/>
            <a:endCxn id="8" idx="2"/>
          </p:cNvCxnSpPr>
          <p:nvPr/>
        </p:nvCxnSpPr>
        <p:spPr>
          <a:xfrm flipV="1">
            <a:off x="5626846" y="4103132"/>
            <a:ext cx="618989" cy="480536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0" idx="0"/>
            <a:endCxn id="9" idx="2"/>
          </p:cNvCxnSpPr>
          <p:nvPr/>
        </p:nvCxnSpPr>
        <p:spPr>
          <a:xfrm flipV="1">
            <a:off x="4554379" y="4953000"/>
            <a:ext cx="1072467" cy="545068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1" idx="0"/>
            <a:endCxn id="9" idx="2"/>
          </p:cNvCxnSpPr>
          <p:nvPr/>
        </p:nvCxnSpPr>
        <p:spPr>
          <a:xfrm flipH="1" flipV="1">
            <a:off x="5626846" y="4953000"/>
            <a:ext cx="932607" cy="5334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endCxn id="8" idx="2"/>
          </p:cNvCxnSpPr>
          <p:nvPr/>
        </p:nvCxnSpPr>
        <p:spPr>
          <a:xfrm flipH="1" flipV="1">
            <a:off x="6245835" y="4103132"/>
            <a:ext cx="1374165" cy="480536"/>
          </a:xfrm>
          <a:prstGeom prst="straightConnector1">
            <a:avLst/>
          </a:prstGeom>
          <a:ln w="25400">
            <a:solidFill>
              <a:schemeClr val="tx1"/>
            </a:solidFill>
            <a:prstDash val="sysDot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14744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/>
              <a:t>Inheritance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An object of a class at the bottom of a hierarchy inherits all the methods of all the classes above</a:t>
            </a:r>
          </a:p>
          <a:p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also inherits the data types of all the classes and interfaces above</a:t>
            </a:r>
          </a:p>
          <a:p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Inheritance is also used to extend hierarchies of library classes</a:t>
            </a:r>
          </a:p>
          <a:p>
            <a:pPr lvl="1"/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Allows reusing the library code and inheriting library data types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8513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/>
              <a:t>How to define Inheritance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838200"/>
          </a:xfrm>
        </p:spPr>
        <p:txBody>
          <a:bodyPr anchor="t">
            <a:norm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We specify the name of the base class after the name of the derived</a:t>
            </a:r>
            <a:endParaRPr lang="en-US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62000" y="2057400"/>
            <a:ext cx="7543800" cy="147732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public class Shape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{ … }</a:t>
            </a:r>
          </a:p>
          <a:p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public class Circle : Shape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{ … }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762000" y="3704272"/>
            <a:ext cx="7543800" cy="8382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9436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686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In the constructor of the derived class we use the keyword </a:t>
            </a:r>
            <a:r>
              <a:rPr lang="en-US" sz="20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to invoke the constructor of the base class</a:t>
            </a:r>
            <a:endParaRPr lang="en-US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2000" y="4542472"/>
            <a:ext cx="7543800" cy="64633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public Circle () : base ()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{ … }</a:t>
            </a:r>
          </a:p>
        </p:txBody>
      </p:sp>
    </p:spTree>
    <p:extLst>
      <p:ext uri="{BB962C8B-B14F-4D97-AF65-F5344CB8AC3E}">
        <p14:creationId xmlns:p14="http://schemas.microsoft.com/office/powerpoint/2010/main" val="34248118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/>
              <a:t>Accessibility Levels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Access modifiers in C#</a:t>
            </a:r>
          </a:p>
          <a:p>
            <a:pPr lvl="1"/>
            <a:r>
              <a:rPr lang="en-US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</a:t>
            </a:r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access is not restricted</a:t>
            </a:r>
          </a:p>
          <a:p>
            <a:pPr lvl="1"/>
            <a:r>
              <a:rPr lang="en-US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</a:t>
            </a:r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access is restricted to the containing type</a:t>
            </a:r>
          </a:p>
          <a:p>
            <a:pPr lvl="1"/>
            <a:r>
              <a:rPr lang="en-US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protected</a:t>
            </a:r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access is limited to the containing type and types derived from it</a:t>
            </a:r>
          </a:p>
          <a:p>
            <a:pPr lvl="1"/>
            <a:r>
              <a:rPr lang="en-US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internal</a:t>
            </a:r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access is limited to the current assembly</a:t>
            </a:r>
          </a:p>
          <a:p>
            <a:pPr lvl="1"/>
            <a:r>
              <a:rPr lang="en-US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protected</a:t>
            </a:r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internal</a:t>
            </a:r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access is limited to the current assembly or types derived from the containing class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8029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/>
              <a:t>Abstraction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Abstraction means ignoring irrelevant  features, properties, or functions and emphasizing the relevant ones…</a:t>
            </a:r>
          </a:p>
          <a:p>
            <a:pPr>
              <a:lnSpc>
                <a:spcPct val="150000"/>
              </a:lnSpc>
            </a:pPr>
            <a:endParaRPr lang="en-US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…relevant to the given project (with an eye to future reuse in similar projects)</a:t>
            </a:r>
          </a:p>
          <a:p>
            <a:pPr>
              <a:lnSpc>
                <a:spcPct val="150000"/>
              </a:lnSpc>
            </a:pPr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Abstraction = managing complexity</a:t>
            </a:r>
          </a:p>
          <a:p>
            <a:pPr>
              <a:lnSpc>
                <a:spcPct val="150000"/>
              </a:lnSpc>
            </a:pPr>
            <a:endParaRPr lang="en-US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26</a:t>
            </a:fld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819400"/>
            <a:ext cx="609600" cy="118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loud Callout 2"/>
          <p:cNvSpPr/>
          <p:nvPr/>
        </p:nvSpPr>
        <p:spPr>
          <a:xfrm>
            <a:off x="3581400" y="3276600"/>
            <a:ext cx="3505200" cy="914400"/>
          </a:xfrm>
          <a:prstGeom prst="cloudCallout">
            <a:avLst>
              <a:gd name="adj1" fmla="val -83512"/>
              <a:gd name="adj2" fmla="val -84928"/>
            </a:avLst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810001" y="3430089"/>
            <a:ext cx="2971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“Relevant to what?</a:t>
            </a:r>
          </a:p>
        </p:txBody>
      </p:sp>
    </p:spTree>
    <p:extLst>
      <p:ext uri="{BB962C8B-B14F-4D97-AF65-F5344CB8AC3E}">
        <p14:creationId xmlns:p14="http://schemas.microsoft.com/office/powerpoint/2010/main" val="19073462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/>
              <a:t>Abstraction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Abstraction is something we do every day</a:t>
            </a:r>
          </a:p>
          <a:p>
            <a:pPr lvl="1"/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Looking at an object, we see those things about it that have meaning to us</a:t>
            </a:r>
          </a:p>
          <a:p>
            <a:pPr lvl="1"/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abstract the properties of the object, and keep only what we need</a:t>
            </a:r>
          </a:p>
          <a:p>
            <a:pPr>
              <a:lnSpc>
                <a:spcPct val="110000"/>
              </a:lnSpc>
            </a:pPr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Allows us to represent a complex reality in terms of a simplified model</a:t>
            </a:r>
          </a:p>
          <a:p>
            <a:pPr>
              <a:lnSpc>
                <a:spcPct val="110000"/>
              </a:lnSpc>
            </a:pPr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Abstraction highlights the properties of an entity that we are most interested in and hides the others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4781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/>
              <a:t>Abstraction in C#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1524000"/>
          </a:xfrm>
        </p:spPr>
        <p:txBody>
          <a:bodyPr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Abstraction is achieved by use of</a:t>
            </a:r>
          </a:p>
          <a:p>
            <a:pPr lvl="1"/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Abstract classes</a:t>
            </a:r>
          </a:p>
          <a:p>
            <a:pPr lvl="1"/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Interfaces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054532" y="2584812"/>
            <a:ext cx="2733508" cy="4131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054532" y="2997926"/>
            <a:ext cx="2733508" cy="4067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054531" y="2608164"/>
            <a:ext cx="27366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&lt;&lt;interface&gt;&gt; </a:t>
            </a:r>
            <a:r>
              <a:rPr lang="en-US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IController</a:t>
            </a:r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061062" y="2980508"/>
            <a:ext cx="27366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Trebuchet MS" panose="020B0603020202020204" pitchFamily="34" charset="0"/>
              </a:rPr>
              <a:t>bool</a:t>
            </a:r>
            <a:r>
              <a:rPr lang="en-US" sz="1600" dirty="0">
                <a:latin typeface="Trebuchet MS" panose="020B0603020202020204" pitchFamily="34" charset="0"/>
              </a:rPr>
              <a:t> </a:t>
            </a:r>
            <a:r>
              <a:rPr lang="en-US" sz="1600" dirty="0" err="1">
                <a:latin typeface="Trebuchet MS" panose="020B0603020202020204" pitchFamily="34" charset="0"/>
              </a:rPr>
              <a:t>IsExitState</a:t>
            </a:r>
            <a:r>
              <a:rPr lang="en-US" sz="1600" dirty="0">
                <a:latin typeface="Trebuchet MS" panose="020B0603020202020204" pitchFamily="34" charset="0"/>
              </a:rPr>
              <a:t>()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054532" y="3415937"/>
            <a:ext cx="2733508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048000" y="3382183"/>
            <a:ext cx="27366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Trebuchet MS" panose="020B0603020202020204" pitchFamily="34" charset="0"/>
              </a:rPr>
              <a:t>UpdateInput</a:t>
            </a:r>
            <a:r>
              <a:rPr lang="en-US" sz="1600" dirty="0">
                <a:latin typeface="Trebuchet MS" panose="020B0603020202020204" pitchFamily="34" charset="0"/>
              </a:rPr>
              <a:t> ()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054532" y="4274275"/>
            <a:ext cx="2733508" cy="4131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054532" y="4687389"/>
            <a:ext cx="2733508" cy="4067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054531" y="4297627"/>
            <a:ext cx="27366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&lt;&lt;abstract&gt;&gt; Controller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061062" y="4669971"/>
            <a:ext cx="27366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protected </a:t>
            </a:r>
            <a:r>
              <a:rPr lang="en-US" sz="1600" dirty="0" err="1"/>
              <a:t>bool</a:t>
            </a:r>
            <a:r>
              <a:rPr lang="en-US" sz="1600" dirty="0"/>
              <a:t>[] </a:t>
            </a:r>
            <a:r>
              <a:rPr lang="en-US" sz="1600" dirty="0" err="1"/>
              <a:t>inputState</a:t>
            </a:r>
            <a:endParaRPr lang="en-US" sz="1600" dirty="0">
              <a:latin typeface="Trebuchet MS" panose="020B0603020202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054532" y="5092337"/>
            <a:ext cx="2733508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/>
          <p:cNvCxnSpPr>
            <a:stCxn id="15" idx="0"/>
            <a:endCxn id="13" idx="2"/>
          </p:cNvCxnSpPr>
          <p:nvPr/>
        </p:nvCxnSpPr>
        <p:spPr>
          <a:xfrm flipV="1">
            <a:off x="4421286" y="3796937"/>
            <a:ext cx="0" cy="477338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011003" y="5791200"/>
            <a:ext cx="2351926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KeyboardController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612077" y="5791200"/>
            <a:ext cx="2351926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GamePadController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4" name="Straight Arrow Connector 23"/>
          <p:cNvCxnSpPr>
            <a:stCxn id="22" idx="0"/>
            <a:endCxn id="19" idx="2"/>
          </p:cNvCxnSpPr>
          <p:nvPr/>
        </p:nvCxnSpPr>
        <p:spPr>
          <a:xfrm flipV="1">
            <a:off x="3186966" y="5473337"/>
            <a:ext cx="1234320" cy="317863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23" idx="0"/>
            <a:endCxn id="19" idx="2"/>
          </p:cNvCxnSpPr>
          <p:nvPr/>
        </p:nvCxnSpPr>
        <p:spPr>
          <a:xfrm flipH="1" flipV="1">
            <a:off x="4421286" y="5473337"/>
            <a:ext cx="1366754" cy="317863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734268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/>
              <a:t>Encapsulation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Encapsulation means that all data members (</a:t>
            </a:r>
            <a:r>
              <a:rPr lang="en-US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fields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) of a class are declared </a:t>
            </a:r>
            <a:r>
              <a:rPr lang="en-US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</a:t>
            </a:r>
          </a:p>
          <a:p>
            <a:pPr lvl="1">
              <a:lnSpc>
                <a:spcPct val="150000"/>
              </a:lnSpc>
            </a:pPr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 methods may be private too</a:t>
            </a:r>
          </a:p>
          <a:p>
            <a:pPr>
              <a:lnSpc>
                <a:spcPct val="150000"/>
              </a:lnSpc>
            </a:pPr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class interacts with other classes (called the </a:t>
            </a:r>
            <a:r>
              <a:rPr lang="en-US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clients</a:t>
            </a:r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this class) only through the class’s constructors and public methods</a:t>
            </a:r>
          </a:p>
          <a:p>
            <a:pPr>
              <a:lnSpc>
                <a:spcPct val="150000"/>
              </a:lnSpc>
            </a:pPr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Constructors and public methods of a class serve as the </a:t>
            </a:r>
            <a:r>
              <a:rPr lang="en-US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interface</a:t>
            </a:r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class’s clients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9993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/>
              <a:t>What is OOP?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lnSpc>
                <a:spcPct val="110000"/>
              </a:lnSpc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Object-oriented programming (OOP) is an engineering approach for building software systems</a:t>
            </a:r>
          </a:p>
          <a:p>
            <a:pPr lvl="1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Based on the concepts of classes and objects that are used for modeling the real world entities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Object-oriented programs</a:t>
            </a:r>
          </a:p>
          <a:p>
            <a:pPr lvl="1">
              <a:lnSpc>
                <a:spcPct val="150000"/>
              </a:lnSpc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Consist of a group of cooperating objects</a:t>
            </a:r>
          </a:p>
          <a:p>
            <a:pPr lvl="1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Objects exchange messages, for the purpose of achieving a common objective</a:t>
            </a:r>
          </a:p>
          <a:p>
            <a:pPr lvl="1">
              <a:lnSpc>
                <a:spcPct val="150000"/>
              </a:lnSpc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Implemented in object-oriented languages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2063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/>
              <a:t>Encapsulation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Ensures that structural changes remain local:</a:t>
            </a:r>
          </a:p>
          <a:p>
            <a:pPr lvl="1">
              <a:lnSpc>
                <a:spcPct val="150000"/>
              </a:lnSpc>
            </a:pPr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Usually, the internal structure of a class changes more often than the class’s constructors and methods</a:t>
            </a:r>
          </a:p>
          <a:p>
            <a:pPr>
              <a:lnSpc>
                <a:spcPct val="150000"/>
              </a:lnSpc>
            </a:pPr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Encapsulation ensures that when fields change, no changes are needed in other classes (a principle known as “locality”)</a:t>
            </a:r>
          </a:p>
          <a:p>
            <a:pPr>
              <a:lnSpc>
                <a:spcPct val="150000"/>
              </a:lnSpc>
            </a:pPr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Hiding implementation details reduces complexity = easier maintenance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92329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/>
              <a:t>Encapsulation - Example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1219200"/>
          </a:xfrm>
        </p:spPr>
        <p:txBody>
          <a:bodyPr anchor="t"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Data fields are private</a:t>
            </a:r>
          </a:p>
          <a:p>
            <a:pPr>
              <a:lnSpc>
                <a:spcPct val="150000"/>
              </a:lnSpc>
            </a:pPr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Constructors and </a:t>
            </a:r>
            <a:r>
              <a:rPr lang="en-US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accessor</a:t>
            </a:r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methods are defined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743200" y="2549605"/>
            <a:ext cx="3733800" cy="76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743200" y="3311605"/>
            <a:ext cx="3733800" cy="76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0" y="4073605"/>
            <a:ext cx="3733800" cy="13365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743200" y="2699772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Sprite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743200" y="3364137"/>
            <a:ext cx="350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Trebuchet MS" panose="020B0603020202020204" pitchFamily="34" charset="0"/>
              </a:rPr>
              <a:t>private Texture2D: texture</a:t>
            </a:r>
          </a:p>
          <a:p>
            <a:r>
              <a:rPr lang="en-US" sz="1400" dirty="0">
                <a:latin typeface="Trebuchet MS" panose="020B0603020202020204" pitchFamily="34" charset="0"/>
              </a:rPr>
              <a:t>private Vector2: position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743200" y="4113074"/>
            <a:ext cx="37338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Trebuchet MS" panose="020B0603020202020204" pitchFamily="34" charset="0"/>
              </a:rPr>
              <a:t>Sprite (Texture2D texture)</a:t>
            </a:r>
          </a:p>
          <a:p>
            <a:r>
              <a:rPr lang="en-US" sz="1400" dirty="0">
                <a:latin typeface="Trebuchet MS" panose="020B0603020202020204" pitchFamily="34" charset="0"/>
              </a:rPr>
              <a:t>public Vector2D Position </a:t>
            </a:r>
          </a:p>
          <a:p>
            <a:r>
              <a:rPr lang="en-US" sz="1400" dirty="0">
                <a:latin typeface="Trebuchet MS" panose="020B0603020202020204" pitchFamily="34" charset="0"/>
              </a:rPr>
              <a:t>{ return position; }</a:t>
            </a:r>
          </a:p>
          <a:p>
            <a:r>
              <a:rPr lang="en-US" sz="1400" dirty="0">
                <a:latin typeface="Trebuchet MS" panose="020B0603020202020204" pitchFamily="34" charset="0"/>
              </a:rPr>
              <a:t>public Position (Vector2D position)</a:t>
            </a:r>
          </a:p>
          <a:p>
            <a:r>
              <a:rPr lang="en-US" sz="1400" dirty="0">
                <a:latin typeface="Trebuchet MS" panose="020B0603020202020204" pitchFamily="34" charset="0"/>
              </a:rPr>
              <a:t>{ </a:t>
            </a:r>
            <a:r>
              <a:rPr lang="en-US" sz="1400" dirty="0" err="1">
                <a:latin typeface="Trebuchet MS" panose="020B0603020202020204" pitchFamily="34" charset="0"/>
              </a:rPr>
              <a:t>this.position</a:t>
            </a:r>
            <a:r>
              <a:rPr lang="en-US" sz="1400" dirty="0">
                <a:latin typeface="Trebuchet MS" panose="020B0603020202020204" pitchFamily="34" charset="0"/>
              </a:rPr>
              <a:t> = position; }</a:t>
            </a:r>
          </a:p>
        </p:txBody>
      </p:sp>
    </p:spTree>
    <p:extLst>
      <p:ext uri="{BB962C8B-B14F-4D97-AF65-F5344CB8AC3E}">
        <p14:creationId xmlns:p14="http://schemas.microsoft.com/office/powerpoint/2010/main" val="121565513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/>
              <a:t>Polymorphism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Ability to take more than one form</a:t>
            </a:r>
          </a:p>
          <a:p>
            <a:pPr lvl="1">
              <a:lnSpc>
                <a:spcPct val="150000"/>
              </a:lnSpc>
            </a:pPr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class can be used through its parent class’s interface</a:t>
            </a:r>
          </a:p>
          <a:p>
            <a:pPr lvl="1">
              <a:lnSpc>
                <a:spcPct val="150000"/>
              </a:lnSpc>
            </a:pPr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derived class may override the implementation of an operation it inherits from a base class (late binding)</a:t>
            </a:r>
          </a:p>
          <a:p>
            <a:pPr>
              <a:lnSpc>
                <a:spcPct val="150000"/>
              </a:lnSpc>
            </a:pPr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Polymorphism allows abstract operations to be defined and used</a:t>
            </a:r>
          </a:p>
          <a:p>
            <a:pPr lvl="1">
              <a:lnSpc>
                <a:spcPct val="150000"/>
              </a:lnSpc>
            </a:pPr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Abstract operations are defined in the bass class’s interface and implemented in the derived class</a:t>
            </a:r>
          </a:p>
          <a:p>
            <a:pPr lvl="2">
              <a:lnSpc>
                <a:spcPct val="150000"/>
              </a:lnSpc>
            </a:pPr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Declared as </a:t>
            </a:r>
            <a:r>
              <a:rPr lang="en-US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abstract</a:t>
            </a:r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en-US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virtual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61600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/>
              <a:t>Polymorphism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Why use an object as a more generic type?</a:t>
            </a:r>
          </a:p>
          <a:p>
            <a:pPr lvl="1">
              <a:lnSpc>
                <a:spcPct val="150000"/>
              </a:lnSpc>
            </a:pPr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invoke abstract operations</a:t>
            </a:r>
          </a:p>
          <a:p>
            <a:pPr lvl="1">
              <a:lnSpc>
                <a:spcPct val="150000"/>
              </a:lnSpc>
            </a:pPr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mix different related types in the same collection</a:t>
            </a:r>
          </a:p>
          <a:p>
            <a:pPr lvl="2">
              <a:lnSpc>
                <a:spcPct val="150000"/>
              </a:lnSpc>
            </a:pPr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E.g. List &lt;Object&gt; can hold anything</a:t>
            </a:r>
          </a:p>
          <a:p>
            <a:pPr lvl="1">
              <a:lnSpc>
                <a:spcPct val="150000"/>
              </a:lnSpc>
            </a:pPr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pass it to a method that expects a parameter of a more generic type</a:t>
            </a:r>
          </a:p>
          <a:p>
            <a:pPr lvl="1">
              <a:lnSpc>
                <a:spcPct val="150000"/>
              </a:lnSpc>
            </a:pPr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declare a more generic field (especially in an abstract class) which will be initialized and “specialized” later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449298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/>
              <a:t>Virtual Methods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 virtual method is a method that can be used in the same way on instances of base and derived classes but its implementation is different</a:t>
            </a:r>
          </a:p>
          <a:p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method is said to be a virtual when it is declared as </a:t>
            </a:r>
            <a:r>
              <a:rPr lang="en-US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virtual</a:t>
            </a:r>
          </a:p>
          <a:p>
            <a:endParaRPr lang="en-US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Methods that are declared as virtual in a base class can be overridden using the keyword </a:t>
            </a:r>
            <a:r>
              <a:rPr lang="en-US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override</a:t>
            </a:r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the derived class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3440668"/>
            <a:ext cx="7543800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public virtual double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CalcArea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()</a:t>
            </a:r>
          </a:p>
        </p:txBody>
      </p:sp>
    </p:spTree>
    <p:extLst>
      <p:ext uri="{BB962C8B-B14F-4D97-AF65-F5344CB8AC3E}">
        <p14:creationId xmlns:p14="http://schemas.microsoft.com/office/powerpoint/2010/main" val="275180975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/>
              <a:t>The </a:t>
            </a:r>
            <a:r>
              <a:rPr lang="en-US" sz="3600" dirty="0">
                <a:solidFill>
                  <a:schemeClr val="tx1"/>
                </a:solidFill>
              </a:rPr>
              <a:t>override </a:t>
            </a:r>
            <a:r>
              <a:rPr lang="en-US" sz="3600" dirty="0"/>
              <a:t>Modifier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Using </a:t>
            </a:r>
            <a:r>
              <a:rPr lang="en-US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override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we can modify a method or property</a:t>
            </a:r>
          </a:p>
          <a:p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override method provides a new implementation of a member inherited from a base class</a:t>
            </a:r>
          </a:p>
          <a:p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cannot override a non-virtual or static method</a:t>
            </a:r>
          </a:p>
          <a:p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overridden base method must be virtual, abstract, or override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69531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/>
              <a:t>Polymorphism - Example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054532" y="1143000"/>
            <a:ext cx="3193868" cy="4131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054532" y="1556114"/>
            <a:ext cx="3193868" cy="4067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054531" y="1166352"/>
            <a:ext cx="31975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Shape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054532" y="1974125"/>
            <a:ext cx="3193868" cy="3880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048000" y="1940371"/>
            <a:ext cx="31975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Trebuchet MS" panose="020B0603020202020204" pitchFamily="34" charset="0"/>
              </a:rPr>
              <a:t>public virtual double </a:t>
            </a:r>
            <a:r>
              <a:rPr lang="en-US" sz="1400" dirty="0" err="1">
                <a:latin typeface="Trebuchet MS" panose="020B0603020202020204" pitchFamily="34" charset="0"/>
              </a:rPr>
              <a:t>CalcArea</a:t>
            </a:r>
            <a:r>
              <a:rPr lang="en-US" sz="1400" dirty="0">
                <a:latin typeface="Trebuchet MS" panose="020B0603020202020204" pitchFamily="34" charset="0"/>
              </a:rPr>
              <a:t> ()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68532" y="2826475"/>
            <a:ext cx="3044480" cy="4131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68532" y="3239589"/>
            <a:ext cx="3044480" cy="4067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768531" y="2849827"/>
            <a:ext cx="30480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Rectangle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68532" y="3657600"/>
            <a:ext cx="3044480" cy="135124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762000" y="3623846"/>
            <a:ext cx="304800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Trebuchet MS" panose="020B0603020202020204" pitchFamily="34" charset="0"/>
              </a:rPr>
              <a:t>public override double </a:t>
            </a:r>
            <a:r>
              <a:rPr lang="en-US" sz="1400" dirty="0" err="1">
                <a:latin typeface="Trebuchet MS" panose="020B0603020202020204" pitchFamily="34" charset="0"/>
              </a:rPr>
              <a:t>CalcArea</a:t>
            </a:r>
            <a:r>
              <a:rPr lang="en-US" sz="1400" dirty="0">
                <a:latin typeface="Trebuchet MS" panose="020B0603020202020204" pitchFamily="34" charset="0"/>
              </a:rPr>
              <a:t> ()</a:t>
            </a:r>
          </a:p>
          <a:p>
            <a:r>
              <a:rPr lang="en-US" sz="1400" dirty="0">
                <a:latin typeface="Trebuchet MS" panose="020B0603020202020204" pitchFamily="34" charset="0"/>
              </a:rPr>
              <a:t>{</a:t>
            </a:r>
          </a:p>
          <a:p>
            <a:r>
              <a:rPr lang="en-US" sz="1400" dirty="0">
                <a:latin typeface="Trebuchet MS" panose="020B0603020202020204" pitchFamily="34" charset="0"/>
              </a:rPr>
              <a:t>    return </a:t>
            </a:r>
            <a:r>
              <a:rPr lang="en-US" sz="1400" dirty="0" err="1">
                <a:latin typeface="Trebuchet MS" panose="020B0603020202020204" pitchFamily="34" charset="0"/>
              </a:rPr>
              <a:t>rectangle.Width</a:t>
            </a:r>
            <a:r>
              <a:rPr lang="en-US" sz="1400" dirty="0">
                <a:latin typeface="Trebuchet MS" panose="020B0603020202020204" pitchFamily="34" charset="0"/>
              </a:rPr>
              <a:t> () * 	</a:t>
            </a:r>
            <a:r>
              <a:rPr lang="en-US" sz="1400" dirty="0" err="1">
                <a:latin typeface="Trebuchet MS" panose="020B0603020202020204" pitchFamily="34" charset="0"/>
              </a:rPr>
              <a:t>rectangle.Height</a:t>
            </a:r>
            <a:r>
              <a:rPr lang="en-US" sz="1400" dirty="0">
                <a:latin typeface="Trebuchet MS" panose="020B0603020202020204" pitchFamily="34" charset="0"/>
              </a:rPr>
              <a:t> ();</a:t>
            </a:r>
          </a:p>
          <a:p>
            <a:r>
              <a:rPr lang="en-US" sz="1400" dirty="0">
                <a:latin typeface="Trebuchet MS" panose="020B0603020202020204" pitchFamily="34" charset="0"/>
              </a:rPr>
              <a:t>}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61999" y="3233053"/>
            <a:ext cx="30480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Trebuchet MS" panose="020B0603020202020204" pitchFamily="34" charset="0"/>
              </a:rPr>
              <a:t>private Rectange2D rectangle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188476" y="2819400"/>
            <a:ext cx="3029726" cy="4131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188476" y="3232514"/>
            <a:ext cx="3029726" cy="5166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5188133" y="2842752"/>
            <a:ext cx="30332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Circle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188476" y="3754066"/>
            <a:ext cx="3029726" cy="113579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5181602" y="3720312"/>
            <a:ext cx="303323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Trebuchet MS" panose="020B0603020202020204" pitchFamily="34" charset="0"/>
              </a:rPr>
              <a:t>public override double </a:t>
            </a:r>
            <a:r>
              <a:rPr lang="en-US" sz="1400" dirty="0" err="1">
                <a:latin typeface="Trebuchet MS" panose="020B0603020202020204" pitchFamily="34" charset="0"/>
              </a:rPr>
              <a:t>CalcArea</a:t>
            </a:r>
            <a:r>
              <a:rPr lang="en-US" sz="1400" dirty="0">
                <a:latin typeface="Trebuchet MS" panose="020B0603020202020204" pitchFamily="34" charset="0"/>
              </a:rPr>
              <a:t> ()</a:t>
            </a:r>
          </a:p>
          <a:p>
            <a:r>
              <a:rPr lang="en-US" sz="1400" dirty="0">
                <a:latin typeface="Trebuchet MS" panose="020B0603020202020204" pitchFamily="34" charset="0"/>
              </a:rPr>
              <a:t>{</a:t>
            </a:r>
          </a:p>
          <a:p>
            <a:r>
              <a:rPr lang="en-US" sz="1400" dirty="0">
                <a:latin typeface="Trebuchet MS" panose="020B0603020202020204" pitchFamily="34" charset="0"/>
              </a:rPr>
              <a:t>    return PI * radius * radius;</a:t>
            </a:r>
          </a:p>
          <a:p>
            <a:r>
              <a:rPr lang="en-US" sz="1400" dirty="0">
                <a:latin typeface="Trebuchet MS" panose="020B0603020202020204" pitchFamily="34" charset="0"/>
              </a:rPr>
              <a:t>}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181601" y="3225978"/>
            <a:ext cx="30332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Trebuchet MS" panose="020B0603020202020204" pitchFamily="34" charset="0"/>
              </a:rPr>
              <a:t>private Point center</a:t>
            </a:r>
          </a:p>
          <a:p>
            <a:r>
              <a:rPr lang="en-US" sz="1400" dirty="0">
                <a:latin typeface="Trebuchet MS" panose="020B0603020202020204" pitchFamily="34" charset="0"/>
              </a:rPr>
              <a:t>private </a:t>
            </a:r>
            <a:r>
              <a:rPr lang="en-US" sz="1400" dirty="0" err="1">
                <a:latin typeface="Trebuchet MS" panose="020B0603020202020204" pitchFamily="34" charset="0"/>
              </a:rPr>
              <a:t>int</a:t>
            </a:r>
            <a:r>
              <a:rPr lang="en-US" sz="1400" dirty="0">
                <a:latin typeface="Trebuchet MS" panose="020B0603020202020204" pitchFamily="34" charset="0"/>
              </a:rPr>
              <a:t> radius</a:t>
            </a:r>
          </a:p>
        </p:txBody>
      </p:sp>
    </p:spTree>
    <p:extLst>
      <p:ext uri="{BB962C8B-B14F-4D97-AF65-F5344CB8AC3E}">
        <p14:creationId xmlns:p14="http://schemas.microsoft.com/office/powerpoint/2010/main" val="226075940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/>
              <a:t>Polymorphism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1600200"/>
          </a:xfrm>
        </p:spPr>
        <p:txBody>
          <a:bodyPr anchor="t">
            <a:norm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Polymorphism ensures that the appropriate method is called for an object of a specific type when the object is disguised as a more generic type:</a:t>
            </a:r>
            <a:endParaRPr lang="en-US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37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62000" y="2949476"/>
            <a:ext cx="7543800" cy="230832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Shape shape1 = new Rectangle ();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Shape shape2 = new Circle ();</a:t>
            </a:r>
          </a:p>
          <a:p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// this will invoke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Rectangle:CalcArea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()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double area1 = shape1.CalcArea ();</a:t>
            </a:r>
          </a:p>
          <a:p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// this will invoke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Circle:CalcArea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()</a:t>
            </a:r>
          </a:p>
          <a:p>
            <a:r>
              <a:rPr lang="en-US">
                <a:latin typeface="Consolas" panose="020B0609020204030204" pitchFamily="49" charset="0"/>
                <a:cs typeface="Consolas" panose="020B0609020204030204" pitchFamily="49" charset="0"/>
              </a:rPr>
              <a:t>double area2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= shape2.CalcArea ();</a:t>
            </a:r>
          </a:p>
        </p:txBody>
      </p:sp>
    </p:spTree>
    <p:extLst>
      <p:ext uri="{BB962C8B-B14F-4D97-AF65-F5344CB8AC3E}">
        <p14:creationId xmlns:p14="http://schemas.microsoft.com/office/powerpoint/2010/main" val="67980770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/>
              <a:t>Cohesion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Cohesion describes how closely all the routines in a class or all the code in a routine support a central purpose</a:t>
            </a:r>
          </a:p>
          <a:p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Cohesion must be strong</a:t>
            </a:r>
          </a:p>
          <a:p>
            <a:pPr lvl="1"/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Well defined abstractions keep cohesion strong</a:t>
            </a:r>
          </a:p>
          <a:p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Classes must contain strongly related functionality and aim for single purpose</a:t>
            </a:r>
          </a:p>
          <a:p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Cohesion is a useful tool for managing complexity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07485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/>
              <a:t>Coupling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Coupling describes how tightly a class or routine is related to other classes or routines</a:t>
            </a:r>
          </a:p>
          <a:p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Coupling must be kept loose</a:t>
            </a:r>
          </a:p>
          <a:p>
            <a:pPr lvl="1"/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Modules must depend little on each other</a:t>
            </a:r>
          </a:p>
          <a:p>
            <a:pPr lvl="1"/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classes and routines must have small, direct, visible, and flexible relations to other classes and routines</a:t>
            </a:r>
          </a:p>
          <a:p>
            <a:pPr lvl="1"/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 module must be easily used by other modules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75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/>
              <a:t>OOP in a Nutshell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 program models a world of interacting objects</a:t>
            </a: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Objects create other objects and “send messages” to each other (in C#, call each other’s methods)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Each object belongs to a class</a:t>
            </a:r>
          </a:p>
          <a:p>
            <a:pPr lvl="1">
              <a:lnSpc>
                <a:spcPct val="150000"/>
              </a:lnSpc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 class defines properties to its object</a:t>
            </a:r>
          </a:p>
          <a:p>
            <a:pPr lvl="1">
              <a:lnSpc>
                <a:spcPct val="150000"/>
              </a:lnSpc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The data type of an object is its class</a:t>
            </a: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Programmers write classes (and reuse existing classes)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99652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/>
              <a:t>Summary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OOP fundamental principals are: inheritance, encapsulation, abstraction, polymorphism</a:t>
            </a:r>
          </a:p>
          <a:p>
            <a:pPr lvl="1"/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Inheritance allows inheriting members from another class</a:t>
            </a:r>
          </a:p>
          <a:p>
            <a:pPr lvl="1"/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Abstraction and encapsulation hide internal data and allow working through abstract interface</a:t>
            </a:r>
          </a:p>
          <a:p>
            <a:pPr lvl="1"/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Polymorphism allows working with objects through their parent interface and invoke abstract actions</a:t>
            </a:r>
          </a:p>
          <a:p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Strong cohesion and loose coupling avoid spaghetti code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634305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67100" y="990601"/>
            <a:ext cx="2209800" cy="450892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isometricOffAxis1Right"/>
              <a:lightRig rig="threePt" dir="t"/>
            </a:scene3d>
            <a:sp3d extrusionH="508000">
              <a:bevelT w="190500" h="190500"/>
            </a:sp3d>
          </a:bodyPr>
          <a:lstStyle/>
          <a:p>
            <a:r>
              <a:rPr lang="en-US" sz="28700" dirty="0">
                <a:gradFill flip="none" rotWithShape="1">
                  <a:gsLst>
                    <a:gs pos="0">
                      <a:srgbClr val="B40101"/>
                    </a:gs>
                    <a:gs pos="89000">
                      <a:schemeClr val="accent1">
                        <a:tint val="23500"/>
                        <a:satMod val="160000"/>
                        <a:lumMod val="50000"/>
                      </a:schemeClr>
                    </a:gs>
                  </a:gsLst>
                  <a:path path="circle">
                    <a:fillToRect l="100000" b="100000"/>
                  </a:path>
                  <a:tileRect t="-100000" r="-100000"/>
                </a:gradFill>
                <a:latin typeface="Arial Black" panose="020B0A040201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87466346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/>
              <a:t>References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42</a:t>
            </a:fld>
            <a:endParaRPr lang="en-US" dirty="0"/>
          </a:p>
        </p:txBody>
      </p:sp>
      <p:sp>
        <p:nvSpPr>
          <p:cNvPr id="7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Telerik </a:t>
            </a:r>
            <a:r>
              <a:rPr lang="en-US">
                <a:solidFill>
                  <a:schemeClr val="bg2">
                    <a:lumMod val="50000"/>
                  </a:schemeClr>
                </a:solidFill>
              </a:rPr>
              <a:t>Software Academy 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39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Classes and Objects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42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/>
              <a:t>What are Objects?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Software objects model real-world objects or abstract concepts</a:t>
            </a:r>
          </a:p>
          <a:p>
            <a:pPr lvl="1">
              <a:lnSpc>
                <a:spcPct val="150000"/>
              </a:lnSpc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E.g. dog, bicycle, queue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Real-world objects have states and behaviors</a:t>
            </a:r>
          </a:p>
          <a:p>
            <a:pPr lvl="1">
              <a:lnSpc>
                <a:spcPct val="150000"/>
              </a:lnSpc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Dogs’ states: name, color, breed</a:t>
            </a:r>
          </a:p>
          <a:p>
            <a:pPr lvl="1">
              <a:lnSpc>
                <a:spcPct val="150000"/>
              </a:lnSpc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Dogs’ behaviors: barking, fetching, sleeping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2606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/>
              <a:t>What are Objects?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How do software objects implement real-world objects?</a:t>
            </a:r>
          </a:p>
          <a:p>
            <a:pPr lvl="1">
              <a:lnSpc>
                <a:spcPct val="150000"/>
              </a:lnSpc>
            </a:pP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Use variable/data to implement states</a:t>
            </a:r>
          </a:p>
          <a:p>
            <a:pPr lvl="1">
              <a:lnSpc>
                <a:spcPct val="150000"/>
              </a:lnSpc>
            </a:pP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Use methods/functions to implement behaviors</a:t>
            </a: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An object is a software bundle of variables and related methods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9951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/>
              <a:t>Classes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Classes provide the structure for </a:t>
            </a:r>
            <a:r>
              <a:rPr lang="en-US" b="1" i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objects</a:t>
            </a:r>
          </a:p>
          <a:p>
            <a:pPr lvl="1">
              <a:lnSpc>
                <a:spcPct val="150000"/>
              </a:lnSpc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Define their prototype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Classes define:</a:t>
            </a:r>
          </a:p>
          <a:p>
            <a:pPr lvl="1">
              <a:lnSpc>
                <a:spcPct val="150000"/>
              </a:lnSpc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Set of 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Attributes</a:t>
            </a:r>
          </a:p>
          <a:p>
            <a:pPr lvl="2">
              <a:lnSpc>
                <a:spcPct val="150000"/>
              </a:lnSpc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Also called </a:t>
            </a:r>
            <a:r>
              <a:rPr lang="en-US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</a:t>
            </a:r>
            <a:endParaRPr lang="en-US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lnSpc>
                <a:spcPct val="150000"/>
              </a:lnSpc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Represented by variables and properties</a:t>
            </a:r>
          </a:p>
          <a:p>
            <a:pPr lvl="1">
              <a:lnSpc>
                <a:spcPct val="150000"/>
              </a:lnSpc>
            </a:pPr>
            <a:r>
              <a:rPr lang="en-US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Behavior</a:t>
            </a:r>
          </a:p>
          <a:p>
            <a:pPr lvl="2">
              <a:lnSpc>
                <a:spcPct val="150000"/>
              </a:lnSpc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Represented by methods</a:t>
            </a:r>
          </a:p>
          <a:p>
            <a:pPr>
              <a:lnSpc>
                <a:spcPct val="120000"/>
              </a:lnSpc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 class defines the methods and types of data associated with an object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0800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r>
              <a:rPr lang="en-US" sz="3600" dirty="0"/>
              <a:t>Objects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Creating an object from a class is called </a:t>
            </a:r>
            <a:r>
              <a:rPr lang="en-US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instantiation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An 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object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is a concrete 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instance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of a particular class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Objects have state</a:t>
            </a:r>
          </a:p>
          <a:p>
            <a:pPr lvl="1">
              <a:lnSpc>
                <a:spcPct val="150000"/>
              </a:lnSpc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Set of values associated to their attributes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</a:p>
          <a:p>
            <a:pPr lvl="1">
              <a:lnSpc>
                <a:spcPct val="150000"/>
              </a:lnSpc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Class: Sprite</a:t>
            </a:r>
          </a:p>
          <a:p>
            <a:pPr lvl="1">
              <a:lnSpc>
                <a:spcPct val="150000"/>
              </a:lnSpc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Objects: Mario sprite, Mushroom sprite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4203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1421</TotalTime>
  <Words>1907</Words>
  <Application>Microsoft Office PowerPoint</Application>
  <PresentationFormat>On-screen Show (4:3)</PresentationFormat>
  <Paragraphs>336</Paragraphs>
  <Slides>42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9" baseType="lpstr">
      <vt:lpstr>Arial</vt:lpstr>
      <vt:lpstr>Arial Black</vt:lpstr>
      <vt:lpstr>Consolas</vt:lpstr>
      <vt:lpstr>Impact</vt:lpstr>
      <vt:lpstr>Times New Roman</vt:lpstr>
      <vt:lpstr>Trebuchet MS</vt:lpstr>
      <vt:lpstr>Newsprint</vt:lpstr>
      <vt:lpstr>Object-Oriented Programming Concepts</vt:lpstr>
      <vt:lpstr>Contents</vt:lpstr>
      <vt:lpstr>What is OOP?</vt:lpstr>
      <vt:lpstr>OOP in a Nutshell</vt:lpstr>
      <vt:lpstr>Classes and Objects</vt:lpstr>
      <vt:lpstr>What are Objects?</vt:lpstr>
      <vt:lpstr>What are Objects?</vt:lpstr>
      <vt:lpstr>Classes</vt:lpstr>
      <vt:lpstr>Objects</vt:lpstr>
      <vt:lpstr>Classes - Example</vt:lpstr>
      <vt:lpstr>Classes and Objects - Example</vt:lpstr>
      <vt:lpstr>Messages</vt:lpstr>
      <vt:lpstr>Interfaces</vt:lpstr>
      <vt:lpstr>The Principles of OOP</vt:lpstr>
      <vt:lpstr>The Principles of OOP</vt:lpstr>
      <vt:lpstr>Inheritance</vt:lpstr>
      <vt:lpstr>Inheritance Terminology</vt:lpstr>
      <vt:lpstr>Inheritance</vt:lpstr>
      <vt:lpstr>Inheritance</vt:lpstr>
      <vt:lpstr>Interfaces and Abstract Classes</vt:lpstr>
      <vt:lpstr>Inheritance Benefits</vt:lpstr>
      <vt:lpstr>Class Hierarchies</vt:lpstr>
      <vt:lpstr>Inheritance</vt:lpstr>
      <vt:lpstr>How to define Inheritance</vt:lpstr>
      <vt:lpstr>Accessibility Levels</vt:lpstr>
      <vt:lpstr>Abstraction</vt:lpstr>
      <vt:lpstr>Abstraction</vt:lpstr>
      <vt:lpstr>Abstraction in C#</vt:lpstr>
      <vt:lpstr>Encapsulation</vt:lpstr>
      <vt:lpstr>Encapsulation</vt:lpstr>
      <vt:lpstr>Encapsulation - Example</vt:lpstr>
      <vt:lpstr>Polymorphism</vt:lpstr>
      <vt:lpstr>Polymorphism</vt:lpstr>
      <vt:lpstr>Virtual Methods</vt:lpstr>
      <vt:lpstr>The override Modifier</vt:lpstr>
      <vt:lpstr>Polymorphism - Example</vt:lpstr>
      <vt:lpstr>Polymorphism</vt:lpstr>
      <vt:lpstr>Cohesion</vt:lpstr>
      <vt:lpstr>Coupling</vt:lpstr>
      <vt:lpstr>Summary</vt:lpstr>
      <vt:lpstr>PowerPoint Presentation</vt:lpstr>
      <vt:lpstr>References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Development Methodologies</dc:title>
  <dc:creator>Scott Mills</dc:creator>
  <cp:lastModifiedBy>Scott Mills</cp:lastModifiedBy>
  <cp:revision>140</cp:revision>
  <dcterms:created xsi:type="dcterms:W3CDTF">2014-08-25T00:37:45Z</dcterms:created>
  <dcterms:modified xsi:type="dcterms:W3CDTF">2020-08-27T17:50:16Z</dcterms:modified>
</cp:coreProperties>
</file>